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3"/>
    <p:sldMasterId id="2147483654" r:id="rId4"/>
    <p:sldMasterId id="2147483657" r:id="rId5"/>
    <p:sldMasterId id="2147483660" r:id="rId6"/>
    <p:sldMasterId id="2147483663" r:id="rId7"/>
    <p:sldMasterId id="2147483666" r:id="rId8"/>
    <p:sldMasterId id="2147483670" r:id="rId9"/>
    <p:sldMasterId id="2147483672" r:id="rId10"/>
    <p:sldMasterId id="2147483675" r:id="rId11"/>
    <p:sldMasterId id="2147483677" r:id="rId12"/>
  </p:sldMasterIdLst>
  <p:notesMasterIdLst>
    <p:notesMasterId r:id="rId19"/>
  </p:notesMasterIdLst>
  <p:handoutMasterIdLst>
    <p:handoutMasterId r:id="rId28"/>
  </p:handoutMasterIdLst>
  <p:sldIdLst>
    <p:sldId id="302" r:id="rId13"/>
    <p:sldId id="305" r:id="rId14"/>
    <p:sldId id="303" r:id="rId15"/>
    <p:sldId id="263" r:id="rId16"/>
    <p:sldId id="306" r:id="rId17"/>
    <p:sldId id="292" r:id="rId18"/>
    <p:sldId id="291" r:id="rId20"/>
    <p:sldId id="295" r:id="rId21"/>
    <p:sldId id="289" r:id="rId22"/>
    <p:sldId id="293" r:id="rId23"/>
    <p:sldId id="297" r:id="rId24"/>
    <p:sldId id="280" r:id="rId25"/>
    <p:sldId id="304" r:id="rId26"/>
    <p:sldId id="307" r:id="rId27"/>
  </p:sldIdLst>
  <p:sldSz cx="12192000" cy="6858000"/>
  <p:notesSz cx="6858000" cy="9144000"/>
  <p:embeddedFontLst>
    <p:embeddedFont>
      <p:font typeface="Source Han Sans CN Bold" panose="020B0800000000000000" charset="-122"/>
      <p:bold r:id="rId32"/>
    </p:embeddedFont>
    <p:embeddedFont>
      <p:font typeface="Source Han Sans" panose="020B0500000000000000" charset="-122"/>
      <p:regular r:id="rId33"/>
    </p:embeddedFont>
    <p:embeddedFont>
      <p:font typeface="汉仪雅酷黑W" panose="00020600040101010101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等线" panose="02010600030101010101" charset="-122"/>
      <p:regular r:id="rId39"/>
    </p:embeddedFont>
  </p:embeddedFontLst>
  <p:custDataLst>
    <p:tags r:id="rId4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5C3BCAE-A105-46FF-9F57-7CBD4ABE2011}" styleName="表样式 1 14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</a:ln>
          </a:top>
          <a:bottom>
            <a:ln w="9525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tags" Target="tags/tag26.xml"/><Relationship Id="rId4" Type="http://schemas.openxmlformats.org/officeDocument/2006/relationships/slideMaster" Target="slideMasters/slideMaster3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4368025" y="7436128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7872025" y="7436128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2633625" y="7436128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../media/image2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2.png"/><Relationship Id="rId1" Type="http://schemas.openxmlformats.org/officeDocument/2006/relationships/hyperlink" Target="https://move-to-learn-next-xlaz.vercel.app/&#13;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2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3.png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2" Type="http://schemas.openxmlformats.org/officeDocument/2006/relationships/slideLayout" Target="../slideLayouts/slideLayout19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.png"/><Relationship Id="rId3" Type="http://schemas.openxmlformats.org/officeDocument/2006/relationships/tags" Target="../tags/tag5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月4日(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130" y="0"/>
            <a:ext cx="12250420" cy="68580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799965" y="6453505"/>
            <a:ext cx="2572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EduFi FOR APTOS</a:t>
            </a:r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endParaRPr lang="en-US" altLang="zh-CN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4800056" y="6439633"/>
            <a:ext cx="2591138" cy="41874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736163" y="6417069"/>
            <a:ext cx="539854" cy="45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64494" y="6237329"/>
            <a:ext cx="7598712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zh-CN" altLang="en-US" sz="500" dirty="0">
                <a:solidFill>
                  <a:srgbClr val="FFFFFF"/>
                </a:solidFill>
                <a:cs typeface="+mn-ea"/>
                <a:sym typeface="+mn-lt"/>
              </a:rPr>
              <a:t>WE HAVE MADE GREAT ACHIEVEMENTS</a:t>
            </a:r>
            <a:endParaRPr lang="zh-CN" altLang="en-US" sz="5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0405" y="-159385"/>
            <a:ext cx="1252220" cy="1252220"/>
          </a:xfrm>
          <a:prstGeom prst="rect">
            <a:avLst/>
          </a:prstGeom>
        </p:spPr>
      </p:pic>
      <p:pic>
        <p:nvPicPr>
          <p:cNvPr id="29" name="图片 28" descr="Aptos_Primary_BL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10" y="188595"/>
            <a:ext cx="1535430" cy="377825"/>
          </a:xfrm>
          <a:prstGeom prst="rect">
            <a:avLst/>
          </a:prstGeom>
        </p:spPr>
      </p:pic>
      <p:pic>
        <p:nvPicPr>
          <p:cNvPr id="8" name="图片 7" descr="MM_HORIZONTAL_BLAC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" y="116840"/>
            <a:ext cx="2157095" cy="50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2" dur="25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repeatCount="indefinite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45" grpId="0"/>
      <p:bldP spid="46" grpId="0" bldLvl="0" animBg="1"/>
      <p:bldP spid="47" grpId="0" bldLvl="0" animBg="1"/>
      <p:bldP spid="48" grpId="0"/>
      <p:bldP spid="4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核心功能4：链上学习成就验证节点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052830"/>
            <a:ext cx="11791950" cy="5685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20" name="图片 19" descr="Aptos_Primary_BL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1052195"/>
            <a:ext cx="9190990" cy="5775960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745366" y="476410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APTOS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生态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赋能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6" name="图片 5" descr="Aptos_Primary_BL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125220"/>
            <a:ext cx="2513330" cy="2415540"/>
          </a:xfrm>
          <a:prstGeom prst="rect">
            <a:avLst/>
          </a:prstGeom>
        </p:spPr>
      </p:pic>
      <p:sp>
        <p:nvSpPr>
          <p:cNvPr id="25" name="圆角矩形 24"/>
          <p:cNvSpPr/>
          <p:nvPr>
            <p:custDataLst>
              <p:tags r:id="rId5"/>
            </p:custDataLst>
          </p:nvPr>
        </p:nvSpPr>
        <p:spPr>
          <a:xfrm>
            <a:off x="107950" y="3650537"/>
            <a:ext cx="2693670" cy="550430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6"/>
            </p:custDataLst>
          </p:nvPr>
        </p:nvSpPr>
        <p:spPr>
          <a:xfrm>
            <a:off x="185434" y="3721077"/>
            <a:ext cx="414467" cy="414467"/>
          </a:xfrm>
          <a:prstGeom prst="ellipse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p>
            <a:pPr algn="ctr"/>
            <a:r>
              <a:rPr lang="en-US" altLang="zh-CN" sz="2400" b="1">
                <a:solidFill>
                  <a:srgbClr val="FFFFFF"/>
                </a:solidFill>
              </a:rPr>
              <a:t>01</a:t>
            </a:r>
            <a:endParaRPr lang="en-US" altLang="zh-CN" sz="2400" b="1">
              <a:solidFill>
                <a:srgbClr val="FFFFFF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689610" y="3785870"/>
            <a:ext cx="1917700" cy="279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激励开发者争 BUG Bounty，促课程开发学习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8"/>
            </p:custDataLst>
          </p:nvPr>
        </p:nvSpPr>
        <p:spPr>
          <a:xfrm>
            <a:off x="107950" y="4332544"/>
            <a:ext cx="2693670" cy="550430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solidFill>
              <a:schemeClr val="accent2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>
            <a:off x="689446" y="4468141"/>
            <a:ext cx="1725484" cy="2792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W" panose="00020600040101010101" charset="-122"/>
                <a:ea typeface="汉仪雅酷黑W" panose="00020600040101010101" charset="-122"/>
                <a:sym typeface="+mn-ea"/>
              </a:rPr>
              <a:t>节点激励联颁认证课，拓市场提平台影响力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雅酷黑W" panose="00020600040101010101" charset="-122"/>
              <a:ea typeface="汉仪雅酷黑W" panose="00020600040101010101" charset="-122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10"/>
            </p:custDataLst>
          </p:nvPr>
        </p:nvSpPr>
        <p:spPr>
          <a:xfrm>
            <a:off x="185434" y="4403449"/>
            <a:ext cx="414467" cy="414467"/>
          </a:xfrm>
          <a:prstGeom prst="ellipse">
            <a:avLst/>
          </a:prstGeom>
          <a:gradFill>
            <a:gsLst>
              <a:gs pos="51000">
                <a:srgbClr val="798488"/>
              </a:gs>
              <a:gs pos="0">
                <a:srgbClr val="B2BBBA"/>
              </a:gs>
              <a:gs pos="100000">
                <a:srgbClr val="3A3F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p>
            <a:pPr algn="ctr"/>
            <a:r>
              <a:rPr lang="en-US" altLang="zh-CN" sz="2400" b="1">
                <a:solidFill>
                  <a:srgbClr val="FFFFFF"/>
                </a:solidFill>
              </a:rPr>
              <a:t>02</a:t>
            </a:r>
            <a:endParaRPr lang="en-US" altLang="zh-CN" sz="2400" b="1">
              <a:solidFill>
                <a:srgbClr val="FFFFFF"/>
              </a:solidFill>
            </a:endParaRPr>
          </a:p>
        </p:txBody>
      </p:sp>
      <p:sp>
        <p:nvSpPr>
          <p:cNvPr id="32" name="圆角矩形 31"/>
          <p:cNvSpPr/>
          <p:nvPr>
            <p:custDataLst>
              <p:tags r:id="rId11"/>
            </p:custDataLst>
          </p:nvPr>
        </p:nvSpPr>
        <p:spPr>
          <a:xfrm>
            <a:off x="107950" y="5014550"/>
            <a:ext cx="2693670" cy="550430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689446" y="5150148"/>
            <a:ext cx="1725484" cy="2792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排行榜奖 NFT 等，激发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builder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学习热情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  <a:sym typeface="+mn-ea"/>
            </a:endParaRPr>
          </a:p>
        </p:txBody>
      </p:sp>
      <p:sp>
        <p:nvSpPr>
          <p:cNvPr id="34" name="椭圆 33"/>
          <p:cNvSpPr/>
          <p:nvPr>
            <p:custDataLst>
              <p:tags r:id="rId13"/>
            </p:custDataLst>
          </p:nvPr>
        </p:nvSpPr>
        <p:spPr>
          <a:xfrm>
            <a:off x="185434" y="5085090"/>
            <a:ext cx="414467" cy="414467"/>
          </a:xfrm>
          <a:prstGeom prst="ellipse">
            <a:avLst/>
          </a:prstGeom>
          <a:gradFill>
            <a:gsLst>
              <a:gs pos="50410">
                <a:srgbClr val="1F1F1F"/>
              </a:gs>
              <a:gs pos="0">
                <a:srgbClr val="020202"/>
              </a:gs>
              <a:gs pos="100000">
                <a:srgbClr val="4242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/>
          <a:p>
            <a:pPr algn="ctr"/>
            <a:r>
              <a:rPr lang="en-US" altLang="zh-CN" sz="2400" b="1">
                <a:solidFill>
                  <a:srgbClr val="FFFFFF"/>
                </a:solidFill>
              </a:rPr>
              <a:t>03</a:t>
            </a:r>
            <a:endParaRPr lang="en-US" altLang="zh-CN"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1"/>
            </a:gs>
            <a:gs pos="0">
              <a:schemeClr val="tx1">
                <a:lumMod val="25000"/>
                <a:lumOff val="75000"/>
              </a:schemeClr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832200"/>
            <a:ext cx="12192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98375" y="2685112"/>
            <a:ext cx="7344000" cy="24298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确保学习记录的真实性和不可篡改性，为教育评估提供可靠依据。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50855" y="2181038"/>
            <a:ext cx="254070" cy="504074"/>
          </a:xfrm>
          <a:custGeom>
            <a:avLst/>
            <a:gdLst>
              <a:gd name="connsiteX0" fmla="*/ 190500 w 190500"/>
              <a:gd name="connsiteY0" fmla="*/ 377952 h 377952"/>
              <a:gd name="connsiteX1" fmla="*/ 190500 w 190500"/>
              <a:gd name="connsiteY1" fmla="*/ 187452 h 377952"/>
              <a:gd name="connsiteX2" fmla="*/ 81820 w 190500"/>
              <a:gd name="connsiteY2" fmla="*/ 187452 h 377952"/>
              <a:gd name="connsiteX3" fmla="*/ 190500 w 190500"/>
              <a:gd name="connsiteY3" fmla="*/ 81725 h 377952"/>
              <a:gd name="connsiteX4" fmla="*/ 190500 w 190500"/>
              <a:gd name="connsiteY4" fmla="*/ 0 h 377952"/>
              <a:gd name="connsiteX5" fmla="*/ 0 w 190500"/>
              <a:gd name="connsiteY5" fmla="*/ 187452 h 377952"/>
              <a:gd name="connsiteX6" fmla="*/ 0 w 190500"/>
              <a:gd name="connsiteY6" fmla="*/ 187452 h 377952"/>
              <a:gd name="connsiteX7" fmla="*/ 0 w 190500"/>
              <a:gd name="connsiteY7" fmla="*/ 377952 h 377952"/>
            </a:gdLst>
            <a:ahLst/>
            <a:cxnLst/>
            <a:rect l="l" t="t" r="r" b="b"/>
            <a:pathLst>
              <a:path w="190500" h="377952">
                <a:moveTo>
                  <a:pt x="190500" y="377952"/>
                </a:moveTo>
                <a:lnTo>
                  <a:pt x="190500" y="187452"/>
                </a:lnTo>
                <a:lnTo>
                  <a:pt x="81820" y="187452"/>
                </a:lnTo>
                <a:cubicBezTo>
                  <a:pt x="83469" y="128608"/>
                  <a:pt x="131633" y="81753"/>
                  <a:pt x="190500" y="81725"/>
                </a:cubicBezTo>
                <a:lnTo>
                  <a:pt x="190500" y="0"/>
                </a:lnTo>
                <a:cubicBezTo>
                  <a:pt x="86469" y="-13"/>
                  <a:pt x="1665" y="83434"/>
                  <a:pt x="0" y="187452"/>
                </a:cubicBezTo>
                <a:lnTo>
                  <a:pt x="0" y="187452"/>
                </a:lnTo>
                <a:lnTo>
                  <a:pt x="0" y="377952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9751" y="2181038"/>
            <a:ext cx="254070" cy="504074"/>
          </a:xfrm>
          <a:custGeom>
            <a:avLst/>
            <a:gdLst>
              <a:gd name="connsiteX0" fmla="*/ 190500 w 190500"/>
              <a:gd name="connsiteY0" fmla="*/ 377952 h 377952"/>
              <a:gd name="connsiteX1" fmla="*/ 190500 w 190500"/>
              <a:gd name="connsiteY1" fmla="*/ 187452 h 377952"/>
              <a:gd name="connsiteX2" fmla="*/ 81820 w 190500"/>
              <a:gd name="connsiteY2" fmla="*/ 187452 h 377952"/>
              <a:gd name="connsiteX3" fmla="*/ 190500 w 190500"/>
              <a:gd name="connsiteY3" fmla="*/ 81725 h 377952"/>
              <a:gd name="connsiteX4" fmla="*/ 190500 w 190500"/>
              <a:gd name="connsiteY4" fmla="*/ 0 h 377952"/>
              <a:gd name="connsiteX5" fmla="*/ 0 w 190500"/>
              <a:gd name="connsiteY5" fmla="*/ 187452 h 377952"/>
              <a:gd name="connsiteX6" fmla="*/ 0 w 190500"/>
              <a:gd name="connsiteY6" fmla="*/ 187452 h 377952"/>
              <a:gd name="connsiteX7" fmla="*/ 0 w 190500"/>
              <a:gd name="connsiteY7" fmla="*/ 377952 h 377952"/>
            </a:gdLst>
            <a:ahLst/>
            <a:cxnLst/>
            <a:rect l="l" t="t" r="r" b="b"/>
            <a:pathLst>
              <a:path w="190500" h="377952">
                <a:moveTo>
                  <a:pt x="190500" y="377952"/>
                </a:moveTo>
                <a:lnTo>
                  <a:pt x="190500" y="187452"/>
                </a:lnTo>
                <a:lnTo>
                  <a:pt x="81820" y="187452"/>
                </a:lnTo>
                <a:cubicBezTo>
                  <a:pt x="83469" y="128608"/>
                  <a:pt x="131633" y="81753"/>
                  <a:pt x="190500" y="81725"/>
                </a:cubicBezTo>
                <a:lnTo>
                  <a:pt x="190500" y="0"/>
                </a:lnTo>
                <a:cubicBezTo>
                  <a:pt x="86469" y="-13"/>
                  <a:pt x="1665" y="83434"/>
                  <a:pt x="0" y="187452"/>
                </a:cubicBezTo>
                <a:lnTo>
                  <a:pt x="0" y="187452"/>
                </a:lnTo>
                <a:lnTo>
                  <a:pt x="0" y="377952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515475" y="3493443"/>
            <a:ext cx="801370" cy="1589919"/>
          </a:xfrm>
          <a:custGeom>
            <a:avLst/>
            <a:gdLst>
              <a:gd name="connsiteX0" fmla="*/ 0 w 190500"/>
              <a:gd name="connsiteY0" fmla="*/ 0 h 377952"/>
              <a:gd name="connsiteX1" fmla="*/ 0 w 190500"/>
              <a:gd name="connsiteY1" fmla="*/ 190500 h 377952"/>
              <a:gd name="connsiteX2" fmla="*/ 108680 w 190500"/>
              <a:gd name="connsiteY2" fmla="*/ 190500 h 377952"/>
              <a:gd name="connsiteX3" fmla="*/ 0 w 190500"/>
              <a:gd name="connsiteY3" fmla="*/ 296228 h 377952"/>
              <a:gd name="connsiteX4" fmla="*/ 0 w 190500"/>
              <a:gd name="connsiteY4" fmla="*/ 377952 h 377952"/>
              <a:gd name="connsiteX5" fmla="*/ 190500 w 190500"/>
              <a:gd name="connsiteY5" fmla="*/ 190500 h 377952"/>
              <a:gd name="connsiteX6" fmla="*/ 190500 w 190500"/>
              <a:gd name="connsiteY6" fmla="*/ 190500 h 377952"/>
              <a:gd name="connsiteX7" fmla="*/ 190500 w 190500"/>
              <a:gd name="connsiteY7" fmla="*/ 0 h 377952"/>
            </a:gdLst>
            <a:ahLst/>
            <a:cxnLst/>
            <a:rect l="l" t="t" r="r" b="b"/>
            <a:pathLst>
              <a:path w="190500" h="377952">
                <a:moveTo>
                  <a:pt x="0" y="0"/>
                </a:moveTo>
                <a:lnTo>
                  <a:pt x="0" y="190500"/>
                </a:lnTo>
                <a:lnTo>
                  <a:pt x="108680" y="190500"/>
                </a:lnTo>
                <a:cubicBezTo>
                  <a:pt x="107031" y="249344"/>
                  <a:pt x="58867" y="296199"/>
                  <a:pt x="0" y="296228"/>
                </a:cubicBezTo>
                <a:lnTo>
                  <a:pt x="0" y="377952"/>
                </a:lnTo>
                <a:cubicBezTo>
                  <a:pt x="104031" y="377965"/>
                  <a:pt x="188835" y="294518"/>
                  <a:pt x="190500" y="190500"/>
                </a:cubicBez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717530" y="3493443"/>
            <a:ext cx="801370" cy="1589919"/>
          </a:xfrm>
          <a:custGeom>
            <a:avLst/>
            <a:gdLst>
              <a:gd name="connsiteX0" fmla="*/ 0 w 190500"/>
              <a:gd name="connsiteY0" fmla="*/ 0 h 377952"/>
              <a:gd name="connsiteX1" fmla="*/ 0 w 190500"/>
              <a:gd name="connsiteY1" fmla="*/ 190500 h 377952"/>
              <a:gd name="connsiteX2" fmla="*/ 108680 w 190500"/>
              <a:gd name="connsiteY2" fmla="*/ 190500 h 377952"/>
              <a:gd name="connsiteX3" fmla="*/ 0 w 190500"/>
              <a:gd name="connsiteY3" fmla="*/ 296228 h 377952"/>
              <a:gd name="connsiteX4" fmla="*/ 0 w 190500"/>
              <a:gd name="connsiteY4" fmla="*/ 377952 h 377952"/>
              <a:gd name="connsiteX5" fmla="*/ 190500 w 190500"/>
              <a:gd name="connsiteY5" fmla="*/ 190500 h 377952"/>
              <a:gd name="connsiteX6" fmla="*/ 190500 w 190500"/>
              <a:gd name="connsiteY6" fmla="*/ 190500 h 377952"/>
              <a:gd name="connsiteX7" fmla="*/ 190500 w 190500"/>
              <a:gd name="connsiteY7" fmla="*/ 0 h 377952"/>
            </a:gdLst>
            <a:ahLst/>
            <a:cxnLst/>
            <a:rect l="l" t="t" r="r" b="b"/>
            <a:pathLst>
              <a:path w="190500" h="377952">
                <a:moveTo>
                  <a:pt x="0" y="0"/>
                </a:moveTo>
                <a:lnTo>
                  <a:pt x="0" y="190500"/>
                </a:lnTo>
                <a:lnTo>
                  <a:pt x="108680" y="190500"/>
                </a:lnTo>
                <a:cubicBezTo>
                  <a:pt x="107031" y="249344"/>
                  <a:pt x="58867" y="296199"/>
                  <a:pt x="0" y="296228"/>
                </a:cubicBezTo>
                <a:lnTo>
                  <a:pt x="0" y="377952"/>
                </a:lnTo>
                <a:cubicBezTo>
                  <a:pt x="104031" y="377965"/>
                  <a:pt x="188835" y="294518"/>
                  <a:pt x="190500" y="190500"/>
                </a:cubicBez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1125220"/>
            <a:ext cx="11307445" cy="5654040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>
            <a:off x="817756" y="476410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代币经济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模型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20" name="图片 19" descr="Aptos_Primary_BL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1"/>
            </a:gs>
            <a:gs pos="0">
              <a:schemeClr val="tx1">
                <a:lumMod val="25000"/>
                <a:lumOff val="75000"/>
              </a:schemeClr>
            </a:gs>
            <a:gs pos="100000">
              <a:schemeClr val="tx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832200"/>
            <a:ext cx="12192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98375" y="2685112"/>
            <a:ext cx="7344000" cy="24298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确保学习记录的真实性和不可篡改性，为教育评估提供可靠依据。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50855" y="2181038"/>
            <a:ext cx="254070" cy="504074"/>
          </a:xfrm>
          <a:custGeom>
            <a:avLst/>
            <a:gdLst>
              <a:gd name="connsiteX0" fmla="*/ 190500 w 190500"/>
              <a:gd name="connsiteY0" fmla="*/ 377952 h 377952"/>
              <a:gd name="connsiteX1" fmla="*/ 190500 w 190500"/>
              <a:gd name="connsiteY1" fmla="*/ 187452 h 377952"/>
              <a:gd name="connsiteX2" fmla="*/ 81820 w 190500"/>
              <a:gd name="connsiteY2" fmla="*/ 187452 h 377952"/>
              <a:gd name="connsiteX3" fmla="*/ 190500 w 190500"/>
              <a:gd name="connsiteY3" fmla="*/ 81725 h 377952"/>
              <a:gd name="connsiteX4" fmla="*/ 190500 w 190500"/>
              <a:gd name="connsiteY4" fmla="*/ 0 h 377952"/>
              <a:gd name="connsiteX5" fmla="*/ 0 w 190500"/>
              <a:gd name="connsiteY5" fmla="*/ 187452 h 377952"/>
              <a:gd name="connsiteX6" fmla="*/ 0 w 190500"/>
              <a:gd name="connsiteY6" fmla="*/ 187452 h 377952"/>
              <a:gd name="connsiteX7" fmla="*/ 0 w 190500"/>
              <a:gd name="connsiteY7" fmla="*/ 377952 h 377952"/>
            </a:gdLst>
            <a:ahLst/>
            <a:cxnLst/>
            <a:rect l="l" t="t" r="r" b="b"/>
            <a:pathLst>
              <a:path w="190500" h="377952">
                <a:moveTo>
                  <a:pt x="190500" y="377952"/>
                </a:moveTo>
                <a:lnTo>
                  <a:pt x="190500" y="187452"/>
                </a:lnTo>
                <a:lnTo>
                  <a:pt x="81820" y="187452"/>
                </a:lnTo>
                <a:cubicBezTo>
                  <a:pt x="83469" y="128608"/>
                  <a:pt x="131633" y="81753"/>
                  <a:pt x="190500" y="81725"/>
                </a:cubicBezTo>
                <a:lnTo>
                  <a:pt x="190500" y="0"/>
                </a:lnTo>
                <a:cubicBezTo>
                  <a:pt x="86469" y="-13"/>
                  <a:pt x="1665" y="83434"/>
                  <a:pt x="0" y="187452"/>
                </a:cubicBezTo>
                <a:lnTo>
                  <a:pt x="0" y="187452"/>
                </a:lnTo>
                <a:lnTo>
                  <a:pt x="0" y="377952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9751" y="2181038"/>
            <a:ext cx="254070" cy="504074"/>
          </a:xfrm>
          <a:custGeom>
            <a:avLst/>
            <a:gdLst>
              <a:gd name="connsiteX0" fmla="*/ 190500 w 190500"/>
              <a:gd name="connsiteY0" fmla="*/ 377952 h 377952"/>
              <a:gd name="connsiteX1" fmla="*/ 190500 w 190500"/>
              <a:gd name="connsiteY1" fmla="*/ 187452 h 377952"/>
              <a:gd name="connsiteX2" fmla="*/ 81820 w 190500"/>
              <a:gd name="connsiteY2" fmla="*/ 187452 h 377952"/>
              <a:gd name="connsiteX3" fmla="*/ 190500 w 190500"/>
              <a:gd name="connsiteY3" fmla="*/ 81725 h 377952"/>
              <a:gd name="connsiteX4" fmla="*/ 190500 w 190500"/>
              <a:gd name="connsiteY4" fmla="*/ 0 h 377952"/>
              <a:gd name="connsiteX5" fmla="*/ 0 w 190500"/>
              <a:gd name="connsiteY5" fmla="*/ 187452 h 377952"/>
              <a:gd name="connsiteX6" fmla="*/ 0 w 190500"/>
              <a:gd name="connsiteY6" fmla="*/ 187452 h 377952"/>
              <a:gd name="connsiteX7" fmla="*/ 0 w 190500"/>
              <a:gd name="connsiteY7" fmla="*/ 377952 h 377952"/>
            </a:gdLst>
            <a:ahLst/>
            <a:cxnLst/>
            <a:rect l="l" t="t" r="r" b="b"/>
            <a:pathLst>
              <a:path w="190500" h="377952">
                <a:moveTo>
                  <a:pt x="190500" y="377952"/>
                </a:moveTo>
                <a:lnTo>
                  <a:pt x="190500" y="187452"/>
                </a:lnTo>
                <a:lnTo>
                  <a:pt x="81820" y="187452"/>
                </a:lnTo>
                <a:cubicBezTo>
                  <a:pt x="83469" y="128608"/>
                  <a:pt x="131633" y="81753"/>
                  <a:pt x="190500" y="81725"/>
                </a:cubicBezTo>
                <a:lnTo>
                  <a:pt x="190500" y="0"/>
                </a:lnTo>
                <a:cubicBezTo>
                  <a:pt x="86469" y="-13"/>
                  <a:pt x="1665" y="83434"/>
                  <a:pt x="0" y="187452"/>
                </a:cubicBezTo>
                <a:lnTo>
                  <a:pt x="0" y="187452"/>
                </a:lnTo>
                <a:lnTo>
                  <a:pt x="0" y="377952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515475" y="3493443"/>
            <a:ext cx="801370" cy="1589919"/>
          </a:xfrm>
          <a:custGeom>
            <a:avLst/>
            <a:gdLst>
              <a:gd name="connsiteX0" fmla="*/ 0 w 190500"/>
              <a:gd name="connsiteY0" fmla="*/ 0 h 377952"/>
              <a:gd name="connsiteX1" fmla="*/ 0 w 190500"/>
              <a:gd name="connsiteY1" fmla="*/ 190500 h 377952"/>
              <a:gd name="connsiteX2" fmla="*/ 108680 w 190500"/>
              <a:gd name="connsiteY2" fmla="*/ 190500 h 377952"/>
              <a:gd name="connsiteX3" fmla="*/ 0 w 190500"/>
              <a:gd name="connsiteY3" fmla="*/ 296228 h 377952"/>
              <a:gd name="connsiteX4" fmla="*/ 0 w 190500"/>
              <a:gd name="connsiteY4" fmla="*/ 377952 h 377952"/>
              <a:gd name="connsiteX5" fmla="*/ 190500 w 190500"/>
              <a:gd name="connsiteY5" fmla="*/ 190500 h 377952"/>
              <a:gd name="connsiteX6" fmla="*/ 190500 w 190500"/>
              <a:gd name="connsiteY6" fmla="*/ 190500 h 377952"/>
              <a:gd name="connsiteX7" fmla="*/ 190500 w 190500"/>
              <a:gd name="connsiteY7" fmla="*/ 0 h 377952"/>
            </a:gdLst>
            <a:ahLst/>
            <a:cxnLst/>
            <a:rect l="l" t="t" r="r" b="b"/>
            <a:pathLst>
              <a:path w="190500" h="377952">
                <a:moveTo>
                  <a:pt x="0" y="0"/>
                </a:moveTo>
                <a:lnTo>
                  <a:pt x="0" y="190500"/>
                </a:lnTo>
                <a:lnTo>
                  <a:pt x="108680" y="190500"/>
                </a:lnTo>
                <a:cubicBezTo>
                  <a:pt x="107031" y="249344"/>
                  <a:pt x="58867" y="296199"/>
                  <a:pt x="0" y="296228"/>
                </a:cubicBezTo>
                <a:lnTo>
                  <a:pt x="0" y="377952"/>
                </a:lnTo>
                <a:cubicBezTo>
                  <a:pt x="104031" y="377965"/>
                  <a:pt x="188835" y="294518"/>
                  <a:pt x="190500" y="190500"/>
                </a:cubicBez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717530" y="3493443"/>
            <a:ext cx="801370" cy="1589919"/>
          </a:xfrm>
          <a:custGeom>
            <a:avLst/>
            <a:gdLst>
              <a:gd name="connsiteX0" fmla="*/ 0 w 190500"/>
              <a:gd name="connsiteY0" fmla="*/ 0 h 377952"/>
              <a:gd name="connsiteX1" fmla="*/ 0 w 190500"/>
              <a:gd name="connsiteY1" fmla="*/ 190500 h 377952"/>
              <a:gd name="connsiteX2" fmla="*/ 108680 w 190500"/>
              <a:gd name="connsiteY2" fmla="*/ 190500 h 377952"/>
              <a:gd name="connsiteX3" fmla="*/ 0 w 190500"/>
              <a:gd name="connsiteY3" fmla="*/ 296228 h 377952"/>
              <a:gd name="connsiteX4" fmla="*/ 0 w 190500"/>
              <a:gd name="connsiteY4" fmla="*/ 377952 h 377952"/>
              <a:gd name="connsiteX5" fmla="*/ 190500 w 190500"/>
              <a:gd name="connsiteY5" fmla="*/ 190500 h 377952"/>
              <a:gd name="connsiteX6" fmla="*/ 190500 w 190500"/>
              <a:gd name="connsiteY6" fmla="*/ 190500 h 377952"/>
              <a:gd name="connsiteX7" fmla="*/ 190500 w 190500"/>
              <a:gd name="connsiteY7" fmla="*/ 0 h 377952"/>
            </a:gdLst>
            <a:ahLst/>
            <a:cxnLst/>
            <a:rect l="l" t="t" r="r" b="b"/>
            <a:pathLst>
              <a:path w="190500" h="377952">
                <a:moveTo>
                  <a:pt x="0" y="0"/>
                </a:moveTo>
                <a:lnTo>
                  <a:pt x="0" y="190500"/>
                </a:lnTo>
                <a:lnTo>
                  <a:pt x="108680" y="190500"/>
                </a:lnTo>
                <a:cubicBezTo>
                  <a:pt x="107031" y="249344"/>
                  <a:pt x="58867" y="296199"/>
                  <a:pt x="0" y="296228"/>
                </a:cubicBezTo>
                <a:lnTo>
                  <a:pt x="0" y="377952"/>
                </a:lnTo>
                <a:cubicBezTo>
                  <a:pt x="104031" y="377965"/>
                  <a:pt x="188835" y="294518"/>
                  <a:pt x="190500" y="190500"/>
                </a:cubicBez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7756" y="476410"/>
            <a:ext cx="10701144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32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DEMO</a:t>
            </a:r>
            <a:r>
              <a:rPr kumimoji="1" lang="zh-CN" altLang="en-US" sz="32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演示</a:t>
            </a:r>
            <a:r>
              <a:rPr kumimoji="1" lang="en-US" altLang="zh-CN" sz="32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 </a:t>
            </a:r>
            <a:r>
              <a:rPr kumimoji="1" lang="en-US" altLang="zh-CN" sz="2400">
                <a:ln w="12700">
                  <a:noFill/>
                </a:ln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汉仪雅酷黑W" panose="00020600040101010101" charset="-122"/>
                <a:ea typeface="汉仪雅酷黑W" panose="00020600040101010101" charset="-122"/>
                <a:cs typeface="Source Han Sans CN Bold" panose="020B0800000000000000" charset="-122"/>
                <a:sym typeface="+mn-ea"/>
                <a:hlinkClick r:id="rId1" tooltip="" action="ppaction://hlinkfile"/>
              </a:rPr>
              <a:t>https://</a:t>
            </a:r>
            <a:r>
              <a:rPr kumimoji="1" lang="en-US" altLang="zh-CN" sz="2400">
                <a:ln w="12700">
                  <a:noFill/>
                </a:ln>
                <a:solidFill>
                  <a:srgbClr val="FF0000"/>
                </a:solidFill>
                <a:latin typeface="汉仪雅酷黑W" panose="00020600040101010101" charset="-122"/>
                <a:ea typeface="汉仪雅酷黑W" panose="00020600040101010101" charset="-122"/>
                <a:cs typeface="Source Han Sans CN Bold" panose="020B0800000000000000" charset="-122"/>
                <a:sym typeface="+mn-ea"/>
                <a:hlinkClick r:id="rId1" tooltip="" action="ppaction://hlinkfile"/>
              </a:rPr>
              <a:t>move</a:t>
            </a:r>
            <a:r>
              <a:rPr kumimoji="1" lang="en-US" altLang="zh-CN" sz="2400">
                <a:ln w="12700">
                  <a:noFill/>
                </a:ln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汉仪雅酷黑W" panose="00020600040101010101" charset="-122"/>
                <a:ea typeface="汉仪雅酷黑W" panose="00020600040101010101" charset="-122"/>
                <a:cs typeface="Source Han Sans CN Bold" panose="020B0800000000000000" charset="-122"/>
                <a:sym typeface="+mn-ea"/>
                <a:hlinkClick r:id="rId1" tooltip="" action="ppaction://hlinkfile"/>
              </a:rPr>
              <a:t>-to-learn-next-xlaz.vercel.app/</a:t>
            </a:r>
            <a:endParaRPr kumimoji="1" lang="en-US" altLang="zh-CN" sz="2400">
              <a:ln w="12700">
                <a:noFill/>
              </a:ln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latin typeface="汉仪雅酷黑W" panose="00020600040101010101" charset="-122"/>
              <a:ea typeface="汉仪雅酷黑W" panose="00020600040101010101" charset="-122"/>
              <a:cs typeface="Source Han Sans CN Bold" panose="020B0800000000000000" charset="-122"/>
            </a:endParaRPr>
          </a:p>
          <a:p>
            <a:pPr algn="l">
              <a:lnSpc>
                <a:spcPct val="110000"/>
              </a:lnSpc>
            </a:pPr>
            <a:endParaRPr kumimoji="1" lang="en-US" altLang="zh-CN" sz="2400">
              <a:ln w="12700">
                <a:noFill/>
              </a:ln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latin typeface="汉仪雅酷黑W" panose="00020600040101010101" charset="-122"/>
              <a:ea typeface="汉仪雅酷黑W" panose="00020600040101010101" charset="-122"/>
              <a:cs typeface="Source Han Sans CN Bold" panose="020B0800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14" name="4月4日 (1)(1)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955" y="1052830"/>
            <a:ext cx="11590020" cy="5781675"/>
          </a:xfrm>
          <a:prstGeom prst="rect">
            <a:avLst/>
          </a:prstGeom>
        </p:spPr>
      </p:pic>
      <p:pic>
        <p:nvPicPr>
          <p:cNvPr id="20" name="图片 19" descr="Aptos_Primary_BL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月4日(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4130" y="0"/>
            <a:ext cx="12250420" cy="68580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799965" y="6453505"/>
            <a:ext cx="2572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EduFi FOR APTOS</a:t>
            </a:r>
            <a:r>
              <a:rPr lang="en-US" altLang="zh-CN" sz="1600" b="1" dirty="0">
                <a:solidFill>
                  <a:schemeClr val="tx1"/>
                </a:solidFill>
                <a:cs typeface="+mn-ea"/>
                <a:sym typeface="+mn-lt"/>
              </a:rPr>
              <a:t>-</a:t>
            </a:r>
            <a:endParaRPr lang="en-US" altLang="zh-CN" sz="16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4800056" y="6439633"/>
            <a:ext cx="2591138" cy="41874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736163" y="6417069"/>
            <a:ext cx="539854" cy="45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64494" y="6237329"/>
            <a:ext cx="7598712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zh-CN" altLang="en-US" sz="500" dirty="0">
                <a:solidFill>
                  <a:srgbClr val="FFFFFF"/>
                </a:solidFill>
                <a:cs typeface="+mn-ea"/>
                <a:sym typeface="+mn-lt"/>
              </a:rPr>
              <a:t>WE HAVE MADE GREAT ACHIEVEMENTS</a:t>
            </a:r>
            <a:endParaRPr lang="zh-CN" altLang="en-US" sz="5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0405" y="-159385"/>
            <a:ext cx="1252220" cy="1252220"/>
          </a:xfrm>
          <a:prstGeom prst="rect">
            <a:avLst/>
          </a:prstGeom>
        </p:spPr>
      </p:pic>
      <p:pic>
        <p:nvPicPr>
          <p:cNvPr id="29" name="图片 28" descr="Aptos_Primary_BL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10" y="188595"/>
            <a:ext cx="1535430" cy="377825"/>
          </a:xfrm>
          <a:prstGeom prst="rect">
            <a:avLst/>
          </a:prstGeom>
        </p:spPr>
      </p:pic>
      <p:pic>
        <p:nvPicPr>
          <p:cNvPr id="8" name="图片 7" descr="MM_HORIZONTAL_BLAC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" y="116840"/>
            <a:ext cx="2157095" cy="50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2" dur="25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33" repeatCount="indefinite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45" grpId="0"/>
      <p:bldP spid="46" grpId="0" bldLvl="0" animBg="1"/>
      <p:bldP spid="47" grpId="0" bldLvl="0" animBg="1"/>
      <p:bldP spid="48" grpId="0"/>
      <p:bldP spid="4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Source Han Sans CN Bold" panose="020B0800000000000000" charset="-122"/>
              </a:rPr>
              <a:t>项目愿景</a:t>
            </a:r>
            <a:endParaRPr kumimoji="1" lang="en-US" altLang="zh-CN" sz="2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汉仪雅酷黑W" panose="00020600040101010101" charset="-122"/>
              <a:ea typeface="汉仪雅酷黑W" panose="00020600040101010101" charset="-122"/>
              <a:cs typeface="Source Han Sans CN Bold" panose="020B08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9" name="图片 8" descr="4月4日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1052195"/>
            <a:ext cx="5589270" cy="558927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880100" y="1052195"/>
            <a:ext cx="6018530" cy="2048510"/>
            <a:chOff x="9245" y="1721"/>
            <a:chExt cx="9478" cy="322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5" y="1772"/>
              <a:ext cx="3175" cy="317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35" y="1772"/>
              <a:ext cx="2041" cy="2041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49" y="1721"/>
              <a:ext cx="2041" cy="2041"/>
            </a:xfrm>
            <a:prstGeom prst="rect">
              <a:avLst/>
            </a:prstGeom>
          </p:spPr>
        </p:pic>
        <p:pic>
          <p:nvPicPr>
            <p:cNvPr id="26" name="图片 2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6682" y="1772"/>
              <a:ext cx="2041" cy="2041"/>
            </a:xfrm>
            <a:prstGeom prst="rect">
              <a:avLst/>
            </a:prstGeom>
          </p:spPr>
        </p:pic>
      </p:grpSp>
      <p:pic>
        <p:nvPicPr>
          <p:cNvPr id="29" name="图片 28" descr="Aptos_Primary_BL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2270" y="2453640"/>
            <a:ext cx="3982720" cy="979805"/>
          </a:xfrm>
          <a:prstGeom prst="rect">
            <a:avLst/>
          </a:prstGeom>
        </p:spPr>
      </p:pic>
      <p:pic>
        <p:nvPicPr>
          <p:cNvPr id="30" name="图片 29" descr="微信图片_202504040116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5020" y="3121025"/>
            <a:ext cx="2015490" cy="201549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824470" y="3356610"/>
            <a:ext cx="4415790" cy="1906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2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First EduFi Platform</a:t>
            </a:r>
            <a:endParaRPr lang="zh-CN" altLang="en-US" sz="2000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  <a:p>
            <a:pPr algn="l"/>
            <a:endParaRPr lang="en-US" altLang="zh-CN" sz="1600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  <a:sym typeface="+mn-ea"/>
            </a:endParaRPr>
          </a:p>
          <a:p>
            <a:pPr algn="ctr"/>
            <a:r>
              <a:rPr lang="en-US" altLang="zh-CN" sz="16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Accessibility</a:t>
            </a:r>
            <a:endParaRPr lang="zh-CN" altLang="en-US" sz="1600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  <a:p>
            <a:pPr algn="ctr"/>
            <a:r>
              <a:rPr lang="en-US" altLang="zh-CN" sz="16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Affordability  </a:t>
            </a:r>
            <a:endParaRPr lang="en-US" altLang="zh-CN" sz="1600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  <a:p>
            <a:pPr algn="ctr"/>
            <a:r>
              <a:rPr lang="en-US" altLang="zh-CN" sz="16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Authentication</a:t>
            </a:r>
            <a:endParaRPr lang="zh-CN" altLang="en-US" sz="1600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  <a:p>
            <a:pPr algn="l"/>
            <a:r>
              <a:rPr lang="zh-CN" altLang="en-US" sz="16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三</a:t>
            </a:r>
            <a:r>
              <a:rPr lang="en-US" altLang="zh-CN" sz="16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</a:t>
            </a:r>
            <a:r>
              <a:rPr lang="zh-CN" altLang="en-US" sz="16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标准：让</a:t>
            </a:r>
            <a:r>
              <a:rPr lang="en-US" altLang="zh-CN" sz="16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Web2</a:t>
            </a:r>
            <a:r>
              <a:rPr lang="zh-CN" altLang="en-US" sz="16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用户无痛接入</a:t>
            </a:r>
            <a:r>
              <a:rPr lang="en-US" altLang="zh-CN" sz="1600"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APTOS</a:t>
            </a:r>
            <a:endParaRPr lang="en-US" altLang="zh-CN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  <a:p>
            <a:endParaRPr lang="en-US" altLang="zh-CN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pic>
        <p:nvPicPr>
          <p:cNvPr id="10" name="图片 9" descr="白底深色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555" y="5156835"/>
            <a:ext cx="4132580" cy="18249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2490" y="5137150"/>
            <a:ext cx="2571750" cy="485775"/>
          </a:xfrm>
          <a:prstGeom prst="rect">
            <a:avLst/>
          </a:prstGeom>
        </p:spPr>
      </p:pic>
      <p:pic>
        <p:nvPicPr>
          <p:cNvPr id="18" name="图片 17" descr="MM_VERTICAL_BLACK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5020" y="5571490"/>
            <a:ext cx="2647950" cy="1261745"/>
          </a:xfrm>
          <a:prstGeom prst="rect">
            <a:avLst/>
          </a:prstGeom>
        </p:spPr>
      </p:pic>
      <p:pic>
        <p:nvPicPr>
          <p:cNvPr id="20" name="图片 19" descr="Aptos_Primary_BL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Move to Earn PK Move to Learn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17" name="图片 16" descr="Aptos_Primary_WH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595" y="5733415"/>
            <a:ext cx="857885" cy="210820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119380" y="1569720"/>
          <a:ext cx="11776075" cy="4505960"/>
        </p:xfrm>
        <a:graphic>
          <a:graphicData uri="http://schemas.openxmlformats.org/drawingml/2006/table">
            <a:tbl>
              <a:tblPr firstRow="1" bandRow="1">
                <a:tableStyleId>{55C3BCAE-A105-46FF-9F57-7CBD4ABE2011}</a:tableStyleId>
              </a:tblPr>
              <a:tblGrid>
                <a:gridCol w="1860550"/>
                <a:gridCol w="5209540"/>
                <a:gridCol w="4705985"/>
              </a:tblGrid>
              <a:tr h="6172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汉仪雅酷黑W" panose="00020600040101010101" charset="-122"/>
                          <a:ea typeface="汉仪雅酷黑W" panose="00020600040101010101" charset="-122"/>
                        </a:rPr>
                        <a:t>模式对比</a:t>
                      </a:r>
                      <a:endParaRPr lang="zh-CN" altLang="en-US">
                        <a:latin typeface="汉仪雅酷黑W" panose="00020600040101010101" charset="-122"/>
                        <a:ea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Move to Earn</a:t>
                      </a:r>
                      <a:r>
                        <a:rPr lang="zh-CN" altLang="en-US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模式（</a:t>
                      </a:r>
                      <a:r>
                        <a:rPr lang="en-US" altLang="zh-CN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StepN</a:t>
                      </a:r>
                      <a:r>
                        <a:rPr lang="zh-CN" altLang="en-US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）</a:t>
                      </a:r>
                      <a:endParaRPr lang="zh-CN" altLang="en-US">
                        <a:latin typeface="汉仪雅酷黑W" panose="00020600040101010101" charset="-122"/>
                        <a:ea typeface="汉仪雅酷黑W" panose="00020600040101010101" charset="-122"/>
                        <a:cs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Move to Learn</a:t>
                      </a:r>
                      <a:r>
                        <a:rPr lang="zh-CN" altLang="en-US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模式</a:t>
                      </a:r>
                      <a:endParaRPr lang="zh-CN" altLang="en-US">
                        <a:latin typeface="汉仪雅酷黑W" panose="00020600040101010101" charset="-122"/>
                        <a:ea typeface="汉仪雅酷黑W" panose="00020600040101010101" charset="-122"/>
                        <a:cs typeface="汉仪雅酷黑W" panose="00020600040101010101" charset="-122"/>
                      </a:endParaRPr>
                    </a:p>
                  </a:txBody>
                  <a:tcPr anchor="ctr" anchorCtr="0"/>
                </a:tc>
              </a:tr>
              <a:tr h="638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汉仪雅酷黑W" panose="00020600040101010101" charset="-122"/>
                          <a:ea typeface="汉仪雅酷黑W" panose="00020600040101010101" charset="-122"/>
                        </a:rPr>
                        <a:t>行为驱动</a:t>
                      </a:r>
                      <a:endParaRPr lang="zh-CN" altLang="en-US">
                        <a:latin typeface="汉仪雅酷黑W" panose="00020600040101010101" charset="-122"/>
                        <a:ea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</a:rPr>
                        <a:t>经济收益主导</a:t>
                      </a:r>
                      <a:endParaRPr lang="zh-CN" altLang="en-US" b="0">
                        <a:latin typeface="汉仪雅酷黑W" panose="00020600040101010101" charset="-122"/>
                        <a:ea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</a:rPr>
                        <a:t>学习成果资产化与认知提升</a:t>
                      </a:r>
                      <a:endParaRPr lang="zh-CN" altLang="en-US" b="0">
                        <a:latin typeface="汉仪雅酷黑W" panose="00020600040101010101" charset="-122"/>
                        <a:ea typeface="汉仪雅酷黑W" panose="00020600040101010101" charset="-122"/>
                      </a:endParaRPr>
                    </a:p>
                  </a:txBody>
                  <a:tcPr anchor="ctr" anchorCtr="0"/>
                </a:tc>
              </a:tr>
              <a:tr h="1153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汉仪雅酷黑W" panose="00020600040101010101" charset="-122"/>
                          <a:ea typeface="汉仪雅酷黑W" panose="00020600040101010101" charset="-122"/>
                        </a:rPr>
                        <a:t>用户画像</a:t>
                      </a:r>
                      <a:endParaRPr lang="zh-CN" altLang="en-US">
                        <a:latin typeface="汉仪雅酷黑W" panose="00020600040101010101" charset="-122"/>
                        <a:ea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</a:rPr>
                        <a:t>投机者和交易者为主，开发者较少</a:t>
                      </a:r>
                      <a:endParaRPr lang="zh-CN" altLang="en-US" b="0">
                        <a:latin typeface="汉仪雅酷黑W" panose="00020600040101010101" charset="-122"/>
                        <a:ea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学生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/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终身学习者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/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开发者社区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/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高校社区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/Web2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从业人员等</a:t>
                      </a:r>
                      <a:endParaRPr lang="zh-CN" altLang="en-US" b="0">
                        <a:latin typeface="汉仪雅酷黑W" panose="00020600040101010101" charset="-122"/>
                        <a:ea typeface="汉仪雅酷黑W" panose="00020600040101010101" charset="-122"/>
                        <a:cs typeface="汉仪雅酷黑W" panose="00020600040101010101" charset="-122"/>
                      </a:endParaRPr>
                    </a:p>
                  </a:txBody>
                  <a:tcPr anchor="ctr" anchorCtr="0"/>
                </a:tc>
              </a:tr>
              <a:tr h="911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汉仪雅酷黑W" panose="00020600040101010101" charset="-122"/>
                          <a:ea typeface="汉仪雅酷黑W" panose="00020600040101010101" charset="-122"/>
                        </a:rPr>
                        <a:t>资产形式</a:t>
                      </a:r>
                      <a:endParaRPr lang="zh-CN" altLang="en-US">
                        <a:latin typeface="汉仪雅酷黑W" panose="00020600040101010101" charset="-122"/>
                        <a:ea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通过运动赚取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GST/GMT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代币，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NFT</a:t>
                      </a:r>
                      <a:endParaRPr lang="en-US" altLang="zh-CN" b="0">
                        <a:latin typeface="汉仪雅酷黑W" panose="00020600040101010101" charset="-122"/>
                        <a:ea typeface="汉仪雅酷黑W" panose="00020600040101010101" charset="-122"/>
                        <a:cs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通过学习铸造动态课程证书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NFT+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知识图谱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SBT+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去中心化身份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DID</a:t>
                      </a:r>
                      <a:endParaRPr lang="en-US" altLang="zh-CN" b="0">
                        <a:latin typeface="汉仪雅酷黑W" panose="00020600040101010101" charset="-122"/>
                        <a:ea typeface="汉仪雅酷黑W" panose="00020600040101010101" charset="-122"/>
                        <a:cs typeface="汉仪雅酷黑W" panose="00020600040101010101" charset="-122"/>
                      </a:endParaRPr>
                    </a:p>
                  </a:txBody>
                  <a:tcPr anchor="ctr" anchorCtr="0"/>
                </a:tc>
              </a:tr>
              <a:tr h="1185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汉仪雅酷黑W" panose="00020600040101010101" charset="-122"/>
                          <a:ea typeface="汉仪雅酷黑W" panose="00020600040101010101" charset="-122"/>
                        </a:rPr>
                        <a:t>代币经济模型</a:t>
                      </a:r>
                      <a:endParaRPr lang="zh-CN" altLang="en-US">
                        <a:latin typeface="汉仪雅酷黑W" panose="00020600040101010101" charset="-122"/>
                        <a:ea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双代币模型（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GST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无限供应，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GMT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总量限制），依赖新用户入场维持代币需求，死亡螺旋风险</a:t>
                      </a:r>
                      <a:endParaRPr lang="zh-CN" altLang="en-US" b="0">
                        <a:latin typeface="汉仪雅酷黑W" panose="00020600040101010101" charset="-122"/>
                        <a:ea typeface="汉仪雅酷黑W" panose="00020600040101010101" charset="-122"/>
                        <a:cs typeface="汉仪雅酷黑W" panose="0002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课程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NFT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、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SBT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兑换治理代币</a:t>
                      </a:r>
                      <a:r>
                        <a:rPr lang="en-US" altLang="zh-CN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MTL</a:t>
                      </a:r>
                      <a:r>
                        <a:rPr lang="zh-CN" altLang="en-US" b="0">
                          <a:latin typeface="汉仪雅酷黑W" panose="00020600040101010101" charset="-122"/>
                          <a:ea typeface="汉仪雅酷黑W" panose="00020600040101010101" charset="-122"/>
                          <a:cs typeface="汉仪雅酷黑W" panose="00020600040101010101" charset="-122"/>
                        </a:rPr>
                        <a:t>、白名单等资源，进一步与生态项目空投形成闭环</a:t>
                      </a:r>
                      <a:endParaRPr lang="zh-CN" altLang="en-US" b="0">
                        <a:latin typeface="汉仪雅酷黑W" panose="00020600040101010101" charset="-122"/>
                        <a:ea typeface="汉仪雅酷黑W" panose="00020600040101010101" charset="-122"/>
                        <a:cs typeface="汉仪雅酷黑W" panose="00020600040101010101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8" name="图片 7" descr="Aptos_Primary_BL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产品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架构</a:t>
            </a:r>
            <a:endParaRPr kumimoji="1" lang="zh-CN" altLang="en-US" sz="2400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7177" r="-1201"/>
          <a:stretch>
            <a:fillRect/>
          </a:stretch>
        </p:blipFill>
        <p:spPr>
          <a:xfrm>
            <a:off x="1991360" y="1004570"/>
            <a:ext cx="7920990" cy="58883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图片 19" descr="Aptos_Primary_BL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开发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架构</a:t>
            </a:r>
            <a:endParaRPr kumimoji="1" lang="zh-CN" altLang="en-US" sz="2400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0376" r="-1314"/>
          <a:stretch>
            <a:fillRect/>
          </a:stretch>
        </p:blipFill>
        <p:spPr>
          <a:xfrm>
            <a:off x="1991360" y="1052830"/>
            <a:ext cx="8569325" cy="5600065"/>
          </a:xfrm>
          <a:prstGeom prst="rect">
            <a:avLst/>
          </a:prstGeom>
        </p:spPr>
      </p:pic>
      <p:pic>
        <p:nvPicPr>
          <p:cNvPr id="20" name="图片 19" descr="Aptos_Primary_BL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7335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8510" y="116840"/>
            <a:ext cx="7447915" cy="646811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核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心功能1：链上课程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生态</a:t>
            </a:r>
            <a:endParaRPr kumimoji="1" lang="zh-CN" altLang="en-US"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27075" y="1412875"/>
            <a:ext cx="5129530" cy="5863590"/>
            <a:chOff x="6706" y="1885"/>
            <a:chExt cx="8078" cy="9234"/>
          </a:xfrm>
        </p:grpSpPr>
        <p:sp>
          <p:nvSpPr>
            <p:cNvPr id="16" name="标题 1"/>
            <p:cNvSpPr txBox="1"/>
            <p:nvPr>
              <p:custDataLst>
                <p:tags r:id="rId2"/>
              </p:custDataLst>
            </p:nvPr>
          </p:nvSpPr>
          <p:spPr>
            <a:xfrm flipH="1">
              <a:off x="9264" y="4123"/>
              <a:ext cx="3100" cy="3100"/>
            </a:xfrm>
            <a:prstGeom prst="blockArc">
              <a:avLst>
                <a:gd name="adj1" fmla="val 21533129"/>
                <a:gd name="adj2" fmla="val 20130804"/>
                <a:gd name="adj3" fmla="val 15585"/>
              </a:avLst>
            </a:prstGeom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9827" y="3180"/>
              <a:ext cx="2407" cy="7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开源课程认证</a:t>
              </a: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9604" y="1885"/>
              <a:ext cx="5180" cy="112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社区贡献课程需验证</a:t>
              </a:r>
              <a:endPara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优质课程标记认证标识</a:t>
              </a:r>
              <a:endParaRPr kumimoji="1" lang="zh-CN" altLang="en-US" b="1"/>
            </a:p>
          </p:txBody>
        </p:sp>
        <p:sp>
          <p:nvSpPr>
            <p:cNvPr id="19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7105" y="7409"/>
              <a:ext cx="2368" cy="7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p>
              <a:pPr algn="r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 CN Bold" panose="020B0800000000000000" charset="-122"/>
                  <a:ea typeface="Source Han Sans CN Bold" panose="020B0800000000000000" charset="-122"/>
                  <a:cs typeface="Source Han Sans CN Bold" panose="020B0800000000000000" charset="-122"/>
                </a:rPr>
                <a:t>NFT课程市场</a:t>
              </a:r>
              <a:endParaRPr kumimoji="1" lang="zh-CN" altLang="en-US"/>
            </a:p>
          </p:txBody>
        </p:sp>
        <p:sp>
          <p:nvSpPr>
            <p:cNvPr id="20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6706" y="8184"/>
              <a:ext cx="3319" cy="2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kumimoji="1" lang="zh-CN" altLang="en-US" sz="14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贡献者</a:t>
              </a:r>
              <a:r>
                <a:rPr kumimoji="1" lang="en-US" altLang="zh-CN" sz="14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可铸造课程NFT</a:t>
              </a:r>
              <a:endPara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endParaRPr>
            </a:p>
            <a:p>
              <a:pPr marL="285750" indent="-285750" algn="l">
                <a:lnSpc>
                  <a:spcPct val="150000"/>
                </a:lnSpc>
                <a:buFont typeface="Wingdings" panose="05000000000000000000" charset="0"/>
                <a:buChar char="l"/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课程收益自动分账</a:t>
              </a:r>
              <a:endParaRPr kumimoji="1" lang="en-US" altLang="zh-CN" sz="1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endParaRPr>
            </a:p>
          </p:txBody>
        </p:sp>
        <p:sp>
          <p:nvSpPr>
            <p:cNvPr id="21" name="标题 1"/>
            <p:cNvSpPr txBox="1"/>
            <p:nvPr>
              <p:custDataLst>
                <p:tags r:id="rId7"/>
              </p:custDataLst>
            </p:nvPr>
          </p:nvSpPr>
          <p:spPr>
            <a:xfrm rot="18900000">
              <a:off x="6816" y="4166"/>
              <a:ext cx="3100" cy="3100"/>
            </a:xfrm>
            <a:prstGeom prst="blockArc">
              <a:avLst>
                <a:gd name="adj1" fmla="val 3780999"/>
                <a:gd name="adj2" fmla="val 2639113"/>
                <a:gd name="adj3" fmla="val 24140"/>
              </a:avLst>
            </a:prstGeom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7298" y="4596"/>
              <a:ext cx="2155" cy="2155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1270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7958" y="5197"/>
              <a:ext cx="834" cy="953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</a:gradFill>
            <a:ln w="763" cap="flat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9736" y="4596"/>
              <a:ext cx="2155" cy="2155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1270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10388" y="5248"/>
              <a:ext cx="851" cy="851"/>
            </a:xfrm>
            <a:custGeom>
              <a:avLst/>
              <a:gdLst>
                <a:gd name="connsiteX0" fmla="*/ 438553 w 720000"/>
                <a:gd name="connsiteY0" fmla="*/ 189601 h 720000"/>
                <a:gd name="connsiteX1" fmla="*/ 503636 w 720000"/>
                <a:gd name="connsiteY1" fmla="*/ 216365 h 720000"/>
                <a:gd name="connsiteX2" fmla="*/ 503636 w 720000"/>
                <a:gd name="connsiteY2" fmla="*/ 346445 h 720000"/>
                <a:gd name="connsiteX3" fmla="*/ 362260 w 720000"/>
                <a:gd name="connsiteY3" fmla="*/ 487907 h 720000"/>
                <a:gd name="connsiteX4" fmla="*/ 191861 w 720000"/>
                <a:gd name="connsiteY4" fmla="*/ 528226 h 720000"/>
                <a:gd name="connsiteX5" fmla="*/ 232180 w 720000"/>
                <a:gd name="connsiteY5" fmla="*/ 357827 h 720000"/>
                <a:gd name="connsiteX6" fmla="*/ 373556 w 720000"/>
                <a:gd name="connsiteY6" fmla="*/ 216452 h 720000"/>
                <a:gd name="connsiteX7" fmla="*/ 438553 w 720000"/>
                <a:gd name="connsiteY7" fmla="*/ 189601 h 720000"/>
                <a:gd name="connsiteX8" fmla="*/ 438553 w 720000"/>
                <a:gd name="connsiteY8" fmla="*/ 141636 h 720000"/>
                <a:gd name="connsiteX9" fmla="*/ 339581 w 720000"/>
                <a:gd name="connsiteY9" fmla="*/ 182476 h 720000"/>
                <a:gd name="connsiteX10" fmla="*/ 198205 w 720000"/>
                <a:gd name="connsiteY10" fmla="*/ 323852 h 720000"/>
                <a:gd name="connsiteX11" fmla="*/ 141637 w 720000"/>
                <a:gd name="connsiteY11" fmla="*/ 578364 h 720000"/>
                <a:gd name="connsiteX12" fmla="*/ 396149 w 720000"/>
                <a:gd name="connsiteY12" fmla="*/ 521796 h 720000"/>
                <a:gd name="connsiteX13" fmla="*/ 537524 w 720000"/>
                <a:gd name="connsiteY13" fmla="*/ 380420 h 720000"/>
                <a:gd name="connsiteX14" fmla="*/ 537524 w 720000"/>
                <a:gd name="connsiteY14" fmla="*/ 182476 h 720000"/>
                <a:gd name="connsiteX15" fmla="*/ 438553 w 720000"/>
                <a:gd name="connsiteY15" fmla="*/ 141636 h 720000"/>
                <a:gd name="connsiteX16" fmla="*/ 120000 w 720000"/>
                <a:gd name="connsiteY16" fmla="*/ 0 h 720000"/>
                <a:gd name="connsiteX17" fmla="*/ 600000 w 720000"/>
                <a:gd name="connsiteY17" fmla="*/ 0 h 720000"/>
                <a:gd name="connsiteX18" fmla="*/ 720000 w 720000"/>
                <a:gd name="connsiteY18" fmla="*/ 120000 h 720000"/>
                <a:gd name="connsiteX19" fmla="*/ 720000 w 720000"/>
                <a:gd name="connsiteY19" fmla="*/ 600000 h 720000"/>
                <a:gd name="connsiteX20" fmla="*/ 600000 w 720000"/>
                <a:gd name="connsiteY20" fmla="*/ 720000 h 720000"/>
                <a:gd name="connsiteX21" fmla="*/ 120000 w 720000"/>
                <a:gd name="connsiteY21" fmla="*/ 720000 h 720000"/>
                <a:gd name="connsiteX22" fmla="*/ 0 w 720000"/>
                <a:gd name="connsiteY22" fmla="*/ 600000 h 720000"/>
                <a:gd name="connsiteX23" fmla="*/ 0 w 720000"/>
                <a:gd name="connsiteY23" fmla="*/ 120000 h 720000"/>
                <a:gd name="connsiteX24" fmla="*/ 120000 w 720000"/>
                <a:gd name="connsiteY24" fmla="*/ 0 h 720000"/>
              </a:gdLst>
              <a:ahLst/>
              <a:cxnLst/>
              <a:rect l="l" t="t" r="r" b="b"/>
              <a:pathLst>
                <a:path w="720000" h="720000">
                  <a:moveTo>
                    <a:pt x="438553" y="189601"/>
                  </a:moveTo>
                  <a:cubicBezTo>
                    <a:pt x="463230" y="189601"/>
                    <a:pt x="486344" y="199073"/>
                    <a:pt x="503636" y="216365"/>
                  </a:cubicBezTo>
                  <a:cubicBezTo>
                    <a:pt x="539523" y="252252"/>
                    <a:pt x="539523" y="310557"/>
                    <a:pt x="503636" y="346445"/>
                  </a:cubicBezTo>
                  <a:lnTo>
                    <a:pt x="362260" y="487907"/>
                  </a:lnTo>
                  <a:cubicBezTo>
                    <a:pt x="342622" y="507545"/>
                    <a:pt x="266503" y="522665"/>
                    <a:pt x="191861" y="528226"/>
                  </a:cubicBezTo>
                  <a:cubicBezTo>
                    <a:pt x="197336" y="453584"/>
                    <a:pt x="212456" y="377465"/>
                    <a:pt x="232180" y="357827"/>
                  </a:cubicBezTo>
                  <a:lnTo>
                    <a:pt x="373556" y="216452"/>
                  </a:lnTo>
                  <a:cubicBezTo>
                    <a:pt x="390761" y="199073"/>
                    <a:pt x="413875" y="189601"/>
                    <a:pt x="438553" y="189601"/>
                  </a:cubicBezTo>
                  <a:close/>
                  <a:moveTo>
                    <a:pt x="438553" y="141636"/>
                  </a:moveTo>
                  <a:cubicBezTo>
                    <a:pt x="402666" y="141636"/>
                    <a:pt x="366778" y="155278"/>
                    <a:pt x="339581" y="182476"/>
                  </a:cubicBezTo>
                  <a:lnTo>
                    <a:pt x="198205" y="323852"/>
                  </a:lnTo>
                  <a:cubicBezTo>
                    <a:pt x="143723" y="378335"/>
                    <a:pt x="141637" y="578364"/>
                    <a:pt x="141637" y="578364"/>
                  </a:cubicBezTo>
                  <a:cubicBezTo>
                    <a:pt x="141637" y="578364"/>
                    <a:pt x="341753" y="576278"/>
                    <a:pt x="396149" y="521796"/>
                  </a:cubicBezTo>
                  <a:lnTo>
                    <a:pt x="537524" y="380420"/>
                  </a:lnTo>
                  <a:cubicBezTo>
                    <a:pt x="592007" y="325938"/>
                    <a:pt x="592007" y="236872"/>
                    <a:pt x="537524" y="182476"/>
                  </a:cubicBezTo>
                  <a:cubicBezTo>
                    <a:pt x="510327" y="155191"/>
                    <a:pt x="474440" y="141636"/>
                    <a:pt x="438553" y="141636"/>
                  </a:cubicBezTo>
                  <a:close/>
                  <a:moveTo>
                    <a:pt x="120000" y="0"/>
                  </a:moveTo>
                  <a:lnTo>
                    <a:pt x="600000" y="0"/>
                  </a:lnTo>
                  <a:cubicBezTo>
                    <a:pt x="666040" y="0"/>
                    <a:pt x="720000" y="54048"/>
                    <a:pt x="720000" y="120000"/>
                  </a:cubicBezTo>
                  <a:lnTo>
                    <a:pt x="720000" y="600000"/>
                  </a:lnTo>
                  <a:cubicBezTo>
                    <a:pt x="720000" y="666039"/>
                    <a:pt x="666040" y="720000"/>
                    <a:pt x="600000" y="720000"/>
                  </a:cubicBezTo>
                  <a:lnTo>
                    <a:pt x="120000" y="720000"/>
                  </a:lnTo>
                  <a:cubicBezTo>
                    <a:pt x="53961" y="720000"/>
                    <a:pt x="0" y="666039"/>
                    <a:pt x="0" y="600000"/>
                  </a:cubicBezTo>
                  <a:lnTo>
                    <a:pt x="0" y="120000"/>
                  </a:lnTo>
                  <a:cubicBezTo>
                    <a:pt x="0" y="53961"/>
                    <a:pt x="53961" y="0"/>
                    <a:pt x="120000" y="0"/>
                  </a:cubicBezTo>
                  <a:close/>
                </a:path>
              </a:pathLst>
            </a:custGeom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</a:gradFill>
            <a:ln w="763" cap="flat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28" name="图片 27" descr="Aptos_Primary_BLK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核心功能1：链上课程生态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905" y="1017905"/>
            <a:ext cx="9156700" cy="5840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20" name="图片 19" descr="Aptos_Primary_BL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00000" flipH="1">
            <a:off x="10815473" y="4469488"/>
            <a:ext cx="290932" cy="300942"/>
          </a:xfrm>
          <a:prstGeom prst="roundRect">
            <a:avLst>
              <a:gd name="adj" fmla="val 7876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核心功能2：E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du Agent 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9370" y="116840"/>
            <a:ext cx="5873115" cy="6720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" y="1196975"/>
            <a:ext cx="4815205" cy="53587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核心功能2：Aptos IDE实验室</a:t>
            </a:r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315" y="1052830"/>
            <a:ext cx="9165590" cy="5629275"/>
          </a:xfrm>
          <a:prstGeom prst="rect">
            <a:avLst/>
          </a:prstGeom>
        </p:spPr>
      </p:pic>
      <p:grpSp>
        <p:nvGrpSpPr>
          <p:cNvPr id="22" name="组合 21" descr="7b0a2020202022776f7264617274223a2022220a7d0a"/>
          <p:cNvGrpSpPr/>
          <p:nvPr/>
        </p:nvGrpSpPr>
        <p:grpSpPr>
          <a:xfrm>
            <a:off x="274955" y="0"/>
            <a:ext cx="11282680" cy="6848475"/>
            <a:chOff x="433" y="0"/>
            <a:chExt cx="17768" cy="10785"/>
          </a:xfrm>
        </p:grpSpPr>
        <p:sp>
          <p:nvSpPr>
            <p:cNvPr id="19" name="标题 1"/>
            <p:cNvSpPr txBox="1"/>
            <p:nvPr/>
          </p:nvSpPr>
          <p:spPr>
            <a:xfrm>
              <a:off x="14054" y="2308"/>
              <a:ext cx="2075" cy="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 b="1">
                <a:solidFill>
                  <a:schemeClr val="bg1"/>
                </a:solidFill>
                <a:effectLst/>
                <a:latin typeface="汉仪雅酷黑W" panose="00020600040101010101" charset="-122"/>
                <a:ea typeface="汉仪雅酷黑W" panose="00020600040101010101" charset="-122"/>
              </a:endParaRPr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7109" y="410"/>
              <a:ext cx="97" cy="8986"/>
            </a:xfrm>
            <a:prstGeom prst="rect">
              <a:avLst/>
            </a:prstGeom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9373" y="8688"/>
              <a:ext cx="3999" cy="953"/>
            </a:xfrm>
            <a:prstGeom prst="roundRect">
              <a:avLst>
                <a:gd name="adj" fmla="val 4082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0" sx="101000" sy="1010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6290" y="9936"/>
              <a:ext cx="1911" cy="703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12700" cap="sq">
              <a:noFill/>
              <a:miter/>
            </a:ln>
            <a:effectLst>
              <a:outerShdw blurRad="508000" sx="101000" sy="1010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16971" y="10126"/>
              <a:ext cx="1055" cy="258"/>
            </a:xfrm>
            <a:custGeom>
              <a:avLst/>
              <a:gdLst>
                <a:gd name="connsiteX0" fmla="*/ 428294 w 529758"/>
                <a:gd name="connsiteY0" fmla="*/ 0 h 138037"/>
                <a:gd name="connsiteX1" fmla="*/ 529758 w 529758"/>
                <a:gd name="connsiteY1" fmla="*/ 0 h 138037"/>
                <a:gd name="connsiteX2" fmla="*/ 442461 w 529758"/>
                <a:gd name="connsiteY2" fmla="*/ 138037 h 138037"/>
                <a:gd name="connsiteX3" fmla="*/ 340997 w 529758"/>
                <a:gd name="connsiteY3" fmla="*/ 138037 h 138037"/>
                <a:gd name="connsiteX4" fmla="*/ 257796 w 529758"/>
                <a:gd name="connsiteY4" fmla="*/ 0 h 138037"/>
                <a:gd name="connsiteX5" fmla="*/ 359260 w 529758"/>
                <a:gd name="connsiteY5" fmla="*/ 0 h 138037"/>
                <a:gd name="connsiteX6" fmla="*/ 271963 w 529758"/>
                <a:gd name="connsiteY6" fmla="*/ 138037 h 138037"/>
                <a:gd name="connsiteX7" fmla="*/ 170499 w 529758"/>
                <a:gd name="connsiteY7" fmla="*/ 138037 h 138037"/>
                <a:gd name="connsiteX8" fmla="*/ 87297 w 529758"/>
                <a:gd name="connsiteY8" fmla="*/ 0 h 138037"/>
                <a:gd name="connsiteX9" fmla="*/ 188761 w 529758"/>
                <a:gd name="connsiteY9" fmla="*/ 0 h 138037"/>
                <a:gd name="connsiteX10" fmla="*/ 101464 w 529758"/>
                <a:gd name="connsiteY10" fmla="*/ 138037 h 138037"/>
                <a:gd name="connsiteX11" fmla="*/ 0 w 529758"/>
                <a:gd name="connsiteY11" fmla="*/ 138037 h 138037"/>
              </a:gdLst>
              <a:ahLst/>
              <a:cxnLst/>
              <a:rect l="l" t="t" r="r" b="b"/>
              <a:pathLst>
                <a:path w="529758" h="138037">
                  <a:moveTo>
                    <a:pt x="428294" y="0"/>
                  </a:moveTo>
                  <a:lnTo>
                    <a:pt x="529758" y="0"/>
                  </a:lnTo>
                  <a:lnTo>
                    <a:pt x="442461" y="138037"/>
                  </a:lnTo>
                  <a:lnTo>
                    <a:pt x="340997" y="138037"/>
                  </a:lnTo>
                  <a:close/>
                  <a:moveTo>
                    <a:pt x="257796" y="0"/>
                  </a:moveTo>
                  <a:lnTo>
                    <a:pt x="359260" y="0"/>
                  </a:lnTo>
                  <a:lnTo>
                    <a:pt x="271963" y="138037"/>
                  </a:lnTo>
                  <a:lnTo>
                    <a:pt x="170499" y="138037"/>
                  </a:lnTo>
                  <a:close/>
                  <a:moveTo>
                    <a:pt x="87297" y="0"/>
                  </a:moveTo>
                  <a:lnTo>
                    <a:pt x="188761" y="0"/>
                  </a:lnTo>
                  <a:lnTo>
                    <a:pt x="101464" y="138037"/>
                  </a:lnTo>
                  <a:lnTo>
                    <a:pt x="0" y="138037"/>
                  </a:lnTo>
                  <a:close/>
                </a:path>
              </a:pathLst>
            </a:custGeom>
            <a:solidFill>
              <a:schemeClr val="bg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433" y="2224"/>
              <a:ext cx="97" cy="8561"/>
            </a:xfrm>
            <a:prstGeom prst="rect">
              <a:avLst/>
            </a:prstGeom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1169" y="2158"/>
              <a:ext cx="1911" cy="703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</a:gradFill>
            <a:ln w="12700" cap="sq">
              <a:noFill/>
              <a:miter/>
            </a:ln>
            <a:effectLst>
              <a:outerShdw blurRad="508000" sx="101000" sy="1010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1597" y="2381"/>
              <a:ext cx="1055" cy="258"/>
            </a:xfrm>
            <a:custGeom>
              <a:avLst/>
              <a:gdLst>
                <a:gd name="connsiteX0" fmla="*/ 428294 w 529758"/>
                <a:gd name="connsiteY0" fmla="*/ 0 h 138037"/>
                <a:gd name="connsiteX1" fmla="*/ 529758 w 529758"/>
                <a:gd name="connsiteY1" fmla="*/ 0 h 138037"/>
                <a:gd name="connsiteX2" fmla="*/ 442461 w 529758"/>
                <a:gd name="connsiteY2" fmla="*/ 138037 h 138037"/>
                <a:gd name="connsiteX3" fmla="*/ 340997 w 529758"/>
                <a:gd name="connsiteY3" fmla="*/ 138037 h 138037"/>
                <a:gd name="connsiteX4" fmla="*/ 257796 w 529758"/>
                <a:gd name="connsiteY4" fmla="*/ 0 h 138037"/>
                <a:gd name="connsiteX5" fmla="*/ 359260 w 529758"/>
                <a:gd name="connsiteY5" fmla="*/ 0 h 138037"/>
                <a:gd name="connsiteX6" fmla="*/ 271963 w 529758"/>
                <a:gd name="connsiteY6" fmla="*/ 138037 h 138037"/>
                <a:gd name="connsiteX7" fmla="*/ 170499 w 529758"/>
                <a:gd name="connsiteY7" fmla="*/ 138037 h 138037"/>
                <a:gd name="connsiteX8" fmla="*/ 87297 w 529758"/>
                <a:gd name="connsiteY8" fmla="*/ 0 h 138037"/>
                <a:gd name="connsiteX9" fmla="*/ 188761 w 529758"/>
                <a:gd name="connsiteY9" fmla="*/ 0 h 138037"/>
                <a:gd name="connsiteX10" fmla="*/ 101464 w 529758"/>
                <a:gd name="connsiteY10" fmla="*/ 138037 h 138037"/>
                <a:gd name="connsiteX11" fmla="*/ 0 w 529758"/>
                <a:gd name="connsiteY11" fmla="*/ 138037 h 138037"/>
              </a:gdLst>
              <a:ahLst/>
              <a:cxnLst/>
              <a:rect l="l" t="t" r="r" b="b"/>
              <a:pathLst>
                <a:path w="529758" h="138037">
                  <a:moveTo>
                    <a:pt x="428294" y="0"/>
                  </a:moveTo>
                  <a:lnTo>
                    <a:pt x="529758" y="0"/>
                  </a:lnTo>
                  <a:lnTo>
                    <a:pt x="442461" y="138037"/>
                  </a:lnTo>
                  <a:lnTo>
                    <a:pt x="340997" y="138037"/>
                  </a:lnTo>
                  <a:close/>
                  <a:moveTo>
                    <a:pt x="257796" y="0"/>
                  </a:moveTo>
                  <a:lnTo>
                    <a:pt x="359260" y="0"/>
                  </a:lnTo>
                  <a:lnTo>
                    <a:pt x="271963" y="138037"/>
                  </a:lnTo>
                  <a:lnTo>
                    <a:pt x="170499" y="138037"/>
                  </a:lnTo>
                  <a:close/>
                  <a:moveTo>
                    <a:pt x="87297" y="0"/>
                  </a:moveTo>
                  <a:lnTo>
                    <a:pt x="188761" y="0"/>
                  </a:lnTo>
                  <a:lnTo>
                    <a:pt x="101464" y="138037"/>
                  </a:lnTo>
                  <a:lnTo>
                    <a:pt x="0" y="138037"/>
                  </a:lnTo>
                  <a:close/>
                </a:path>
              </a:pathLst>
            </a:custGeom>
            <a:solidFill>
              <a:schemeClr val="bg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16857" y="2451"/>
              <a:ext cx="1101" cy="1101"/>
            </a:xfrm>
            <a:prstGeom prst="ellipse">
              <a:avLst/>
            </a:prstGeom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433" y="618"/>
              <a:ext cx="11859" cy="964"/>
            </a:xfrm>
            <a:prstGeom prst="rect">
              <a:avLst/>
            </a:prstGeom>
            <a:gradFill>
              <a:gsLst>
                <a:gs pos="5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>
              <a:off x="700" y="0"/>
              <a:ext cx="340" cy="1100"/>
            </a:xfrm>
            <a:prstGeom prst="rect">
              <a:avLst/>
            </a:prstGeom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</a:gradFill>
            <a:ln w="254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>
              <a:off x="1288" y="731"/>
              <a:ext cx="16852" cy="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p>
              <a:pPr algn="l">
                <a:lnSpc>
                  <a:spcPct val="110000"/>
                </a:lnSpc>
              </a:pPr>
              <a:r>
                <a:rPr kumimoji="1" lang="en-US" altLang="zh-CN" sz="28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</a:rPr>
                <a:t>核心功能3：APTOS IDE实验室</a:t>
              </a:r>
              <a:endPara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endParaRPr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9260" y="8121"/>
              <a:ext cx="8652" cy="7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l">
                <a:lnSpc>
                  <a:spcPct val="150000"/>
                </a:lnSpc>
              </a:pPr>
              <a:r>
                <a:rPr kumimoji="1" lang="en-US" altLang="zh-CN" sz="3600">
                  <a:gradFill>
                    <a:gsLst>
                      <a:gs pos="50000">
                        <a:schemeClr val="tx1"/>
                      </a:gs>
                      <a:gs pos="0">
                        <a:schemeClr val="tx1">
                          <a:lumMod val="25000"/>
                          <a:lumOff val="75000"/>
                        </a:schemeClr>
                      </a:gs>
                      <a:gs pos="100000">
                        <a:schemeClr val="tx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汉仪雅酷黑W" panose="00020600040101010101" charset="-122"/>
                  <a:ea typeface="汉仪雅酷黑W" panose="00020600040101010101" charset="-122"/>
                  <a:cs typeface="Source Han Sans CN Bold" panose="020B0800000000000000" charset="-122"/>
                  <a:sym typeface="汉仪雅酷黑W" panose="00020600040101010101" charset="-122"/>
                </a:rPr>
                <a:t>MOVE</a:t>
              </a:r>
              <a:r>
                <a:rPr kumimoji="1" lang="en-US" altLang="zh-CN" sz="3600">
                  <a:gradFill>
                    <a:gsLst>
                      <a:gs pos="50000">
                        <a:schemeClr val="tx1"/>
                      </a:gs>
                      <a:gs pos="0">
                        <a:schemeClr val="tx1">
                          <a:lumMod val="25000"/>
                          <a:lumOff val="75000"/>
                        </a:schemeClr>
                      </a:gs>
                      <a:gs pos="100000">
                        <a:schemeClr val="tx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汉仪雅酷黑W" panose="00020600040101010101" charset="-122"/>
                  <a:ea typeface="汉仪雅酷黑W" panose="00020600040101010101" charset="-122"/>
                  <a:cs typeface="Source Han Sans CN Bold" panose="020B0800000000000000" charset="-122"/>
                  <a:sym typeface="汉仪雅酷黑W" panose="00020600040101010101" charset="-122"/>
                </a:rPr>
                <a:t>开发沙盒</a:t>
              </a:r>
              <a:endParaRPr kumimoji="1" lang="en-US" altLang="zh-CN" sz="360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汉仪雅酷黑W" panose="00020600040101010101" charset="-122"/>
                <a:ea typeface="汉仪雅酷黑W" panose="00020600040101010101" charset="-122"/>
                <a:cs typeface="Source Han Sans CN Bold" panose="020B0800000000000000" charset="-122"/>
                <a:sym typeface="汉仪雅酷黑W" panose="00020600040101010101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485" y="44450"/>
            <a:ext cx="1048385" cy="1048385"/>
          </a:xfrm>
          <a:prstGeom prst="rect">
            <a:avLst/>
          </a:prstGeom>
        </p:spPr>
      </p:pic>
      <p:pic>
        <p:nvPicPr>
          <p:cNvPr id="3" name="图片 2" descr="Aptos_Primary_BL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" y="6093460"/>
            <a:ext cx="1535430" cy="37782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ags/tag11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ags/tag12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ags/tag13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ags/tag14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ags/tag15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ags/tag16.xml><?xml version="1.0" encoding="utf-8"?>
<p:tagLst xmlns:p="http://schemas.openxmlformats.org/presentationml/2006/main">
  <p:tag name="KSO_WM_DIAGRAM_VIRTUALLY_FRAME" val="{&quot;height&quot;:240.60000610351562,&quot;left&quot;:8.5,&quot;top&quot;:197.92499694824218,&quot;width&quot;:212.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975_2*l_h_i*1_1_2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DIAGRAM_VIRTUALLY_FRAME" val="{&quot;height&quot;:240.60000610351562,&quot;left&quot;:8.5,&quot;top&quot;:197.92499694824218,&quot;width&quot;:212.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975_2*l_h_i*1_1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DIAGRAM_VIRTUALLY_FRAME" val="{&quot;height&quot;:240.60000610351562,&quot;left&quot;:8.5,&quot;top&quot;:197.92499694824218,&quot;width&quot;:212.1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975_2*l_h_f*1_1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单击添加目录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DIAGRAM_VIRTUALLY_FRAME" val="{&quot;height&quot;:240.60000610351562,&quot;left&quot;:8.5,&quot;top&quot;:197.92499694824218,&quot;width&quot;:212.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975_2*l_h_i*1_2_2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240.60000610351562,&quot;left&quot;:8.5,&quot;top&quot;:197.92499694824218,&quot;width&quot;:212.1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975_2*l_h_f*1_2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单击添加目录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DIAGRAM_VIRTUALLY_FRAME" val="{&quot;height&quot;:240.60000610351562,&quot;left&quot;:8.5,&quot;top&quot;:197.92499694824218,&quot;width&quot;:212.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975_2*l_h_i*1_2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DIAGRAM_VIRTUALLY_FRAME" val="{&quot;height&quot;:240.60000610351562,&quot;left&quot;:8.5,&quot;top&quot;:197.92499694824218,&quot;width&quot;:212.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975_2*l_h_i*1_3_2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DIAGRAM_VIRTUALLY_FRAME" val="{&quot;height&quot;:240.60000610351562,&quot;left&quot;:8.5,&quot;top&quot;:197.92499694824218,&quot;width&quot;:212.1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975_2*l_h_f*1_3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单击添加目录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DIAGRAM_VIRTUALLY_FRAME" val="{&quot;height&quot;:240.60000610351562,&quot;left&quot;:8.5,&quot;top&quot;:197.92499694824218,&quot;width&quot;:212.1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975_2*l_h_i*1_3_1"/>
  <p:tag name="KSO_WM_TEMPLATE_CATEGORY" val="diagram"/>
  <p:tag name="KSO_WM_TEMPLATE_INDEX" val="20234975"/>
  <p:tag name="KSO_WM_UNIT_LAYERLEVEL" val="1_1_1"/>
  <p:tag name="KSO_WM_TAG_VERSION" val="3.0"/>
  <p:tag name="KSO_WM_BEAUTIFY_FLAG" val="#wm#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,&quot;colorType&quot;:1,&quot;foreColorIndex&quot;:5,&quot;pos&quot;:0.1700000017881393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6.xml><?xml version="1.0" encoding="utf-8"?>
<p:tagLst xmlns:p="http://schemas.openxmlformats.org/presentationml/2006/main">
  <p:tag name="resource_record_key" val="{&quot;12&quot;:[25073102],&quot;13&quot;:[4364916,4364938],&quot;29&quot;:[50000076,50000086],&quot;70&quot;:[3332211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5.xml><?xml version="1.0" encoding="utf-8"?>
<p:tagLst xmlns:p="http://schemas.openxmlformats.org/presentationml/2006/main">
  <p:tag name="TABLE_ENDDRAG_ORIGIN_RECT" val="927*354"/>
  <p:tag name="TABLE_ENDDRAG_RECT" val="9*123*927*354"/>
</p:tagLst>
</file>

<file path=ppt/tags/tag6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ags/tag7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ags/tag8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ags/tag9.xml><?xml version="1.0" encoding="utf-8"?>
<p:tagLst xmlns:p="http://schemas.openxmlformats.org/presentationml/2006/main">
  <p:tag name="KSO_WM_DIAGRAM_VIRTUALLY_FRAME" val="{&quot;height&quot;:461.7,&quot;left&quot;:51.99984251968503,&quot;top&quot;:94.25,&quot;width&quot;:855.0001574803149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11AAEF"/>
      </a:accent1>
      <a:accent2>
        <a:srgbClr val="080DD6"/>
      </a:accent2>
      <a:accent3>
        <a:srgbClr val="0D97B2"/>
      </a:accent3>
      <a:accent4>
        <a:srgbClr val="3B99E4"/>
      </a:accent4>
      <a:accent5>
        <a:srgbClr val="1494EA"/>
      </a:accent5>
      <a:accent6>
        <a:srgbClr val="2B99E3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WPS 演示</Application>
  <PresentationFormat/>
  <Paragraphs>101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14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Source Han Sans CN Bold</vt:lpstr>
      <vt:lpstr>Source Han Sans</vt:lpstr>
      <vt:lpstr>汉仪雅酷黑W</vt:lpstr>
      <vt:lpstr>Calibri</vt:lpstr>
      <vt:lpstr>Arial</vt:lpstr>
      <vt:lpstr>Arial Unicode MS</vt:lpstr>
      <vt:lpstr>等线</vt:lpstr>
      <vt:lpstr>Wingdings</vt:lpstr>
      <vt:lpstr>Yu Gothic Light</vt:lpstr>
      <vt:lpstr>Microsoft YaHei UI Light</vt:lpstr>
      <vt:lpstr>Microsoft JhengHei Light</vt:lpstr>
      <vt:lpstr>Inter</vt:lpstr>
      <vt:lpstr>Segoe Print</vt:lpstr>
      <vt:lpstr>等线 Light</vt:lpstr>
      <vt:lpstr>Office 主题​​</vt:lpstr>
      <vt:lpstr>3_Office 主题​​</vt:lpstr>
      <vt:lpstr>5_Office 主题​​</vt:lpstr>
      <vt:lpstr>6_Office 主题​​</vt:lpstr>
      <vt:lpstr>7_Office 主题​​</vt:lpstr>
      <vt:lpstr>9_Office 主题​​</vt:lpstr>
      <vt:lpstr>8_Office 主题​​</vt:lpstr>
      <vt:lpstr>1_Office 主题​​</vt:lpstr>
      <vt:lpstr>4_Office 主题​​</vt:lpstr>
      <vt:lpstr>10_Office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 to learn</dc:title>
  <dc:creator/>
  <cp:lastModifiedBy>曲镜数字 曹致远</cp:lastModifiedBy>
  <cp:revision>4</cp:revision>
  <dcterms:created xsi:type="dcterms:W3CDTF">2025-04-03T16:52:00Z</dcterms:created>
  <dcterms:modified xsi:type="dcterms:W3CDTF">2025-04-04T12:28:39Z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679CE913C08F443294F2412989194DB2_12</vt:lpwstr>
  </property>
  <property fmtid="{D5CDD505-2E9C-101B-9397-08002B2CF9AE}" pid="3" name="KSOProductBuildVer">
    <vt:lpwstr>2052-12.1.0.20305</vt:lpwstr>
  </property>
</Properties>
</file>